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0E71-C57C-4BB3-92CA-3387776AF1A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146554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7CFC-F6E7-4FC1-BE5A-9CF30B84FF9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714248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14FE-5CD0-4441-8396-CD857731E17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21525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D70F-D5E4-46B9-A549-3FD4A8B7B04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524338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42ED-323F-4548-A3B1-3490C838E04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959966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3A09-57E3-4D26-88C7-759B1F279C8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668031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1FF5-871B-463E-BC29-173FCBD3A1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040283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64F1-4398-41E6-AC60-FB9D551FA41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904007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0D47E-61F7-4CB2-857E-7D8C901B275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803154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F47032-CBDE-4E21-9F94-33745D6CCA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385632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58B4-43B4-486D-A57F-683155CA42B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7776028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93786D-B63E-4547-A12F-41E327C3A72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  <p:sldLayoutId id="2147483732" r:id="rId3"/>
    <p:sldLayoutId id="2147483725" r:id="rId4"/>
    <p:sldLayoutId id="2147483726" r:id="rId5"/>
    <p:sldLayoutId id="2147483727" r:id="rId6"/>
    <p:sldLayoutId id="2147483728" r:id="rId7"/>
    <p:sldLayoutId id="2147483733" r:id="rId8"/>
    <p:sldLayoutId id="2147483734" r:id="rId9"/>
    <p:sldLayoutId id="2147483729" r:id="rId10"/>
    <p:sldLayoutId id="2147483730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162800" cy="2686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NZ" sz="6000" dirty="0" smtClean="0"/>
              <a:t>MITOSIS AND THE CELL CYCLE</a:t>
            </a:r>
          </a:p>
        </p:txBody>
      </p:sp>
      <p:sp>
        <p:nvSpPr>
          <p:cNvPr id="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638"/>
            <a:ext cx="7521575" cy="54927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NZ" dirty="0" smtClean="0"/>
              <a:t>The Cell Cycle</a:t>
            </a:r>
          </a:p>
        </p:txBody>
      </p:sp>
      <p:sp>
        <p:nvSpPr>
          <p:cNvPr id="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21575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sz="3200" dirty="0" smtClean="0"/>
              <a:t>Mitosis</a:t>
            </a:r>
            <a:endParaRPr lang="en-AU" sz="320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229600" cy="5943600"/>
          </a:xfrm>
        </p:spPr>
        <p:txBody>
          <a:bodyPr/>
          <a:lstStyle/>
          <a:p>
            <a:pPr marL="358775" lvl="1" indent="-358775">
              <a:spcBef>
                <a:spcPct val="0"/>
              </a:spcBef>
            </a:pPr>
            <a:r>
              <a:rPr lang="en-NZ" altLang="en-US" sz="2800" smtClean="0"/>
              <a:t>Cells divide to produce 2 daughter cells with the same number of chromosomes as the parent cell</a:t>
            </a:r>
          </a:p>
          <a:p>
            <a:pPr marL="358775" lvl="1" indent="-358775"/>
            <a:r>
              <a:rPr lang="en-NZ" altLang="en-US" sz="2800" smtClean="0"/>
              <a:t>This is used for growth and repair.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8588"/>
            <a:ext cx="24574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87350" y="2133600"/>
            <a:ext cx="4572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NZ" sz="2400" b="1" dirty="0" smtClean="0">
                <a:solidFill>
                  <a:srgbClr val="FF0000"/>
                </a:solidFill>
              </a:rPr>
              <a:t>Prophase  </a:t>
            </a:r>
            <a:r>
              <a:rPr lang="en-NZ" sz="2000" b="1" dirty="0" smtClean="0">
                <a:solidFill>
                  <a:schemeClr val="bg1">
                    <a:lumMod val="65000"/>
                  </a:schemeClr>
                </a:solidFill>
              </a:rPr>
              <a:t>(first stage)</a:t>
            </a:r>
            <a:endParaRPr lang="en-AU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NZ" b="1" dirty="0" smtClean="0"/>
              <a:t> </a:t>
            </a:r>
            <a:r>
              <a:rPr lang="en-NZ" sz="2000" b="1" dirty="0" smtClean="0"/>
              <a:t>Chromatids condense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NZ" sz="2000" b="1" dirty="0" smtClean="0"/>
              <a:t> Nuclear membrane breaks down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NZ" sz="2000" b="1" dirty="0" smtClean="0"/>
              <a:t> Centrioles separate 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NZ" b="1" dirty="0" smtClean="0"/>
          </a:p>
          <a:p>
            <a:pPr eaLnBrk="1" hangingPunct="1">
              <a:spcBef>
                <a:spcPct val="50000"/>
              </a:spcBef>
              <a:defRPr/>
            </a:pPr>
            <a:endParaRPr lang="en-AU" b="1" dirty="0" smtClean="0"/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938588"/>
            <a:ext cx="34956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72390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NZ" altLang="en-US" sz="3600" smtClean="0">
                <a:solidFill>
                  <a:schemeClr val="accent2"/>
                </a:solidFill>
              </a:rPr>
              <a:t>Metaphase</a:t>
            </a:r>
          </a:p>
          <a:p>
            <a:pPr>
              <a:buFont typeface="Arial" charset="0"/>
              <a:buChar char="•"/>
            </a:pPr>
            <a:r>
              <a:rPr lang="en-NZ" altLang="en-US" sz="2800" smtClean="0"/>
              <a:t>Spindle forms</a:t>
            </a:r>
          </a:p>
          <a:p>
            <a:pPr>
              <a:buFont typeface="Arial" charset="0"/>
              <a:buChar char="•"/>
            </a:pPr>
            <a:r>
              <a:rPr lang="en-NZ" altLang="en-US" sz="2800" smtClean="0"/>
              <a:t>Chromosomes line up across the equator, joined to spindle at their centromeres</a:t>
            </a:r>
            <a:endParaRPr lang="en-AU" altLang="en-US" sz="2800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6925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9563"/>
            <a:ext cx="330517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304800"/>
            <a:ext cx="7521575" cy="4375150"/>
          </a:xfrm>
        </p:spPr>
        <p:txBody>
          <a:bodyPr/>
          <a:lstStyle/>
          <a:p>
            <a:pPr>
              <a:buFontTx/>
              <a:buNone/>
            </a:pPr>
            <a:r>
              <a:rPr lang="en-NZ" altLang="en-US" sz="4000" smtClean="0">
                <a:solidFill>
                  <a:schemeClr val="accent2"/>
                </a:solidFill>
              </a:rPr>
              <a:t>Anaphase</a:t>
            </a:r>
          </a:p>
          <a:p>
            <a:pPr marL="358775" lvl="1" indent="-358775"/>
            <a:r>
              <a:rPr lang="en-NZ" altLang="en-US" sz="3200" b="1" smtClean="0">
                <a:solidFill>
                  <a:schemeClr val="tx2"/>
                </a:solidFill>
              </a:rPr>
              <a:t>Chromatids are pulled to opposite poles by the spindle fibres</a:t>
            </a:r>
            <a:endParaRPr lang="en-AU" altLang="en-US" sz="3200" b="1" smtClean="0">
              <a:solidFill>
                <a:schemeClr val="tx2"/>
              </a:solidFill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124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36838"/>
            <a:ext cx="2971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28600"/>
            <a:ext cx="7521575" cy="4451350"/>
          </a:xfrm>
        </p:spPr>
        <p:txBody>
          <a:bodyPr/>
          <a:lstStyle/>
          <a:p>
            <a:pPr>
              <a:buFontTx/>
              <a:buNone/>
            </a:pPr>
            <a:r>
              <a:rPr lang="en-NZ" altLang="en-US" sz="4000" smtClean="0">
                <a:solidFill>
                  <a:schemeClr val="accent2"/>
                </a:solidFill>
              </a:rPr>
              <a:t>Telophase</a:t>
            </a:r>
          </a:p>
          <a:p>
            <a:r>
              <a:rPr lang="en-NZ" altLang="en-US" sz="2800" smtClean="0">
                <a:solidFill>
                  <a:schemeClr val="tx2"/>
                </a:solidFill>
              </a:rPr>
              <a:t>Chromosomes uncoil</a:t>
            </a:r>
          </a:p>
          <a:p>
            <a:r>
              <a:rPr lang="en-NZ" altLang="en-US" sz="2800" smtClean="0">
                <a:solidFill>
                  <a:schemeClr val="tx2"/>
                </a:solidFill>
              </a:rPr>
              <a:t>Nuclear membrane reforms</a:t>
            </a:r>
          </a:p>
          <a:p>
            <a:r>
              <a:rPr lang="en-NZ" altLang="en-US" sz="2800" smtClean="0">
                <a:solidFill>
                  <a:schemeClr val="tx2"/>
                </a:solidFill>
              </a:rPr>
              <a:t>Cell divides (= cytokinesis)</a:t>
            </a:r>
            <a:endParaRPr lang="en-AU" altLang="en-US" sz="2800" smtClean="0">
              <a:solidFill>
                <a:schemeClr val="tx2"/>
              </a:solidFill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55913"/>
            <a:ext cx="2108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28913"/>
            <a:ext cx="24526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dirty="0" smtClean="0"/>
              <a:t>Comparing Animal to Plant</a:t>
            </a:r>
            <a:endParaRPr lang="en-AU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100138"/>
            <a:ext cx="8051800" cy="3579812"/>
          </a:xfrm>
        </p:spPr>
        <p:txBody>
          <a:bodyPr/>
          <a:lstStyle/>
          <a:p>
            <a:r>
              <a:rPr lang="en-NZ" altLang="en-US" sz="2400" smtClean="0"/>
              <a:t>Here are some stages of mitosis in an animal cell</a:t>
            </a:r>
          </a:p>
          <a:p>
            <a:r>
              <a:rPr lang="en-NZ" altLang="en-US" sz="2400" smtClean="0"/>
              <a:t>And these diagrams and photos show mitosis in a plant cell</a:t>
            </a:r>
            <a:endParaRPr lang="en-AU" altLang="en-US" sz="2400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7113"/>
            <a:ext cx="85725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25"/>
            <a:ext cx="8599488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NZ" sz="3600" dirty="0" smtClean="0">
                <a:solidFill>
                  <a:schemeClr val="accent2"/>
                </a:solidFill>
              </a:rPr>
              <a:t>Functions of Mitosis</a:t>
            </a:r>
            <a:endParaRPr lang="en-NZ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56054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3600" dirty="0" smtClean="0"/>
              <a:t>1. Growth</a:t>
            </a:r>
          </a:p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3600" dirty="0" smtClean="0">
                <a:solidFill>
                  <a:schemeClr val="accent3"/>
                </a:solidFill>
              </a:rPr>
              <a:t>E.g. from zygote to adult</a:t>
            </a:r>
          </a:p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3600" dirty="0" smtClean="0">
                <a:solidFill>
                  <a:schemeClr val="accent3"/>
                </a:solidFill>
              </a:rPr>
              <a:t>Plant stems and roots grow at tips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3600" dirty="0" smtClean="0"/>
              <a:t>2. Repair</a:t>
            </a:r>
            <a:endParaRPr lang="en-NZ" sz="3600" dirty="0"/>
          </a:p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3200" dirty="0" smtClean="0">
                <a:solidFill>
                  <a:schemeClr val="accent3"/>
                </a:solidFill>
              </a:rPr>
              <a:t>E.g</a:t>
            </a:r>
            <a:r>
              <a:rPr lang="en-NZ" sz="3200" dirty="0">
                <a:solidFill>
                  <a:schemeClr val="accent3"/>
                </a:solidFill>
              </a:rPr>
              <a:t>. </a:t>
            </a:r>
            <a:r>
              <a:rPr lang="en-NZ" sz="3200" dirty="0" smtClean="0">
                <a:solidFill>
                  <a:schemeClr val="accent3"/>
                </a:solidFill>
              </a:rPr>
              <a:t>wounds</a:t>
            </a:r>
            <a:endParaRPr lang="en-NZ" sz="3200" dirty="0">
              <a:solidFill>
                <a:schemeClr val="accent3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3200" dirty="0" smtClean="0">
                <a:solidFill>
                  <a:schemeClr val="accent3"/>
                </a:solidFill>
              </a:rPr>
              <a:t>Lizards grow new tails</a:t>
            </a:r>
            <a:endParaRPr lang="en-NZ" sz="2800" dirty="0">
              <a:solidFill>
                <a:schemeClr val="accent3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3600" dirty="0" smtClean="0">
                <a:solidFill>
                  <a:schemeClr val="bg1"/>
                </a:solidFill>
              </a:rPr>
              <a:t>3. Reproduction</a:t>
            </a:r>
            <a:endParaRPr lang="en-NZ" sz="3600" dirty="0">
              <a:solidFill>
                <a:schemeClr val="bg1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3200" dirty="0">
                <a:solidFill>
                  <a:schemeClr val="bg1"/>
                </a:solidFill>
              </a:rPr>
              <a:t>E.g. </a:t>
            </a:r>
            <a:r>
              <a:rPr lang="en-NZ" sz="3200" dirty="0" smtClean="0">
                <a:solidFill>
                  <a:schemeClr val="bg1"/>
                </a:solidFill>
              </a:rPr>
              <a:t>some simple organisms use mitosis for asexual reproduction.</a:t>
            </a:r>
            <a:endParaRPr lang="en-NZ" sz="3200" dirty="0">
              <a:solidFill>
                <a:schemeClr val="bg1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421</TotalTime>
  <Words>156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MITOSIS AND THE CELL CYCLE</vt:lpstr>
      <vt:lpstr>The Cell Cycle</vt:lpstr>
      <vt:lpstr>Mitosis</vt:lpstr>
      <vt:lpstr>PowerPoint Presentation</vt:lpstr>
      <vt:lpstr>PowerPoint Presentation</vt:lpstr>
      <vt:lpstr>PowerPoint Presentation</vt:lpstr>
      <vt:lpstr>Comparing Animal to Plant</vt:lpstr>
      <vt:lpstr>Functions of Mitosis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Wood</dc:creator>
  <cp:lastModifiedBy>User</cp:lastModifiedBy>
  <cp:revision>22</cp:revision>
  <cp:lastPrinted>1601-01-01T00:00:00Z</cp:lastPrinted>
  <dcterms:created xsi:type="dcterms:W3CDTF">2007-04-03T23:23:56Z</dcterms:created>
  <dcterms:modified xsi:type="dcterms:W3CDTF">2015-04-10T03:39:30Z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</Properties>
</file>